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039" autoAdjust="0"/>
  </p:normalViewPr>
  <p:slideViewPr>
    <p:cSldViewPr>
      <p:cViewPr varScale="1">
        <p:scale>
          <a:sx n="68" d="100"/>
          <a:sy n="68" d="100"/>
        </p:scale>
        <p:origin x="144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E9795E-0206-4EA0-9D7E-816E3C7CEDC2}" type="datetimeFigureOut">
              <a:rPr lang="en-GB" smtClean="0"/>
              <a:t>16/12/2018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8EA121-97DA-48EE-801C-473C02AB42D8}" type="slidenum">
              <a:rPr lang="en-GB" smtClean="0"/>
              <a:t>‹#›</a:t>
            </a:fld>
            <a:endParaRPr lang="en-GB"/>
          </a:p>
        </p:txBody>
      </p:sp>
    </p:spTree>
    <p:extLst>
      <p:ext uri="{BB962C8B-B14F-4D97-AF65-F5344CB8AC3E}">
        <p14:creationId xmlns:p14="http://schemas.microsoft.com/office/powerpoint/2010/main" val="839722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It</a:t>
            </a:r>
            <a:r>
              <a:rPr lang="en-GB" baseline="0" dirty="0" smtClean="0"/>
              <a:t> is a condition in which multi sensory integration is not adequately processed in order to provide appropriate responses to the demands of the environment. usually, the brain has trouble receiving and responding to information that comes in through the senses.</a:t>
            </a:r>
            <a:endParaRPr lang="en-GB" dirty="0"/>
          </a:p>
        </p:txBody>
      </p:sp>
      <p:sp>
        <p:nvSpPr>
          <p:cNvPr id="4" name="Slide Number Placeholder 3"/>
          <p:cNvSpPr>
            <a:spLocks noGrp="1"/>
          </p:cNvSpPr>
          <p:nvPr>
            <p:ph type="sldNum" sz="quarter" idx="10"/>
          </p:nvPr>
        </p:nvSpPr>
        <p:spPr/>
        <p:txBody>
          <a:bodyPr/>
          <a:lstStyle/>
          <a:p>
            <a:fld id="{3E8EA121-97DA-48EE-801C-473C02AB42D8}" type="slidenum">
              <a:rPr lang="en-GB" smtClean="0"/>
              <a:t>1</a:t>
            </a:fld>
            <a:endParaRPr lang="en-GB"/>
          </a:p>
        </p:txBody>
      </p:sp>
    </p:spTree>
    <p:extLst>
      <p:ext uri="{BB962C8B-B14F-4D97-AF65-F5344CB8AC3E}">
        <p14:creationId xmlns:p14="http://schemas.microsoft.com/office/powerpoint/2010/main" val="3852789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Children with vestibular issues may not know where their body is in space. This can make them feel off balance and out of control.</a:t>
            </a:r>
          </a:p>
          <a:p>
            <a:r>
              <a:rPr lang="en-GB" sz="1200" b="0" i="0" kern="1200" dirty="0" smtClean="0">
                <a:solidFill>
                  <a:schemeClr val="tx1"/>
                </a:solidFill>
                <a:latin typeface="+mn-lt"/>
                <a:ea typeface="+mn-ea"/>
                <a:cs typeface="+mn-cs"/>
              </a:rPr>
              <a:t>Having Sensory Processing Disorder often means that the olfactory system is over-responsive. The means that smells can be distracting and overwhelming.</a:t>
            </a:r>
          </a:p>
          <a:p>
            <a:r>
              <a:rPr lang="en-GB" sz="1200" b="0" i="0" kern="1200" dirty="0" smtClean="0">
                <a:solidFill>
                  <a:schemeClr val="tx1"/>
                </a:solidFill>
                <a:latin typeface="+mn-lt"/>
                <a:ea typeface="+mn-ea"/>
                <a:cs typeface="+mn-cs"/>
              </a:rPr>
              <a:t>Visual symptoms in people with SPD are linked to underlying differences in the central nervous system including the visual system.</a:t>
            </a:r>
          </a:p>
          <a:p>
            <a:endParaRPr lang="en-GB"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8EA121-97DA-48EE-801C-473C02AB42D8}" type="slidenum">
              <a:rPr lang="en-GB" smtClean="0"/>
              <a:t>2</a:t>
            </a:fld>
            <a:endParaRPr lang="en-GB"/>
          </a:p>
        </p:txBody>
      </p:sp>
    </p:spTree>
    <p:extLst>
      <p:ext uri="{BB962C8B-B14F-4D97-AF65-F5344CB8AC3E}">
        <p14:creationId xmlns:p14="http://schemas.microsoft.com/office/powerpoint/2010/main" val="303643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Through</a:t>
            </a:r>
            <a:r>
              <a:rPr lang="en-GB" sz="1200" b="0" i="0" kern="1200" baseline="0" dirty="0" smtClean="0">
                <a:solidFill>
                  <a:schemeClr val="tx1"/>
                </a:solidFill>
                <a:latin typeface="+mn-lt"/>
                <a:ea typeface="+mn-ea"/>
                <a:cs typeface="+mn-cs"/>
              </a:rPr>
              <a:t> p</a:t>
            </a:r>
            <a:r>
              <a:rPr lang="en-GB" sz="1200" b="0" i="0" kern="1200" dirty="0" smtClean="0">
                <a:solidFill>
                  <a:schemeClr val="tx1"/>
                </a:solidFill>
                <a:latin typeface="+mn-lt"/>
                <a:ea typeface="+mn-ea"/>
                <a:cs typeface="+mn-cs"/>
              </a:rPr>
              <a:t>oor postural control</a:t>
            </a:r>
            <a:r>
              <a:rPr lang="en-GB" sz="1200" b="0" i="0" kern="1200" baseline="0" dirty="0" smtClean="0">
                <a:solidFill>
                  <a:schemeClr val="tx1"/>
                </a:solidFill>
                <a:latin typeface="+mn-lt"/>
                <a:ea typeface="+mn-ea"/>
                <a:cs typeface="+mn-cs"/>
              </a:rPr>
              <a:t> a </a:t>
            </a:r>
            <a:r>
              <a:rPr lang="en-GB" sz="1200" b="0" i="0" kern="1200" dirty="0" smtClean="0">
                <a:solidFill>
                  <a:schemeClr val="tx1"/>
                </a:solidFill>
                <a:latin typeface="+mn-lt"/>
                <a:ea typeface="+mn-ea"/>
                <a:cs typeface="+mn-cs"/>
              </a:rPr>
              <a:t>child may struggle to sit upright at a desk, and may struggle with balance and many gross motor and fine motor tasks.</a:t>
            </a: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t>Sensory modulation is the ability to regulate, or modulate, the information that the brain is receiving from the senses, so that the amount of stimulation is just right - not too much, and not too little.</a:t>
            </a:r>
            <a:endParaRPr lang="en-GB" sz="1200" b="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E8EA121-97DA-48EE-801C-473C02AB42D8}" type="slidenum">
              <a:rPr lang="en-GB" smtClean="0"/>
              <a:t>3</a:t>
            </a:fld>
            <a:endParaRPr lang="en-GB"/>
          </a:p>
        </p:txBody>
      </p:sp>
    </p:spTree>
    <p:extLst>
      <p:ext uri="{BB962C8B-B14F-4D97-AF65-F5344CB8AC3E}">
        <p14:creationId xmlns:p14="http://schemas.microsoft.com/office/powerpoint/2010/main" val="1161290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fontAlgn="base"/>
            <a:r>
              <a:rPr lang="en-GB" dirty="0" smtClean="0"/>
              <a:t>Sensory Processing Disorder</a:t>
            </a:r>
            <a:r>
              <a:rPr lang="en-GB" sz="1200" b="0" i="0" kern="1200" dirty="0" smtClean="0">
                <a:solidFill>
                  <a:schemeClr val="tx1"/>
                </a:solidFill>
                <a:latin typeface="+mn-lt"/>
                <a:ea typeface="+mn-ea"/>
                <a:cs typeface="+mn-cs"/>
              </a:rPr>
              <a:t> can show up as over</a:t>
            </a:r>
            <a:r>
              <a:rPr lang="en-GB" sz="1200" b="0" i="0" kern="1200" baseline="0" dirty="0" smtClean="0">
                <a:solidFill>
                  <a:schemeClr val="tx1"/>
                </a:solidFill>
                <a:latin typeface="+mn-lt"/>
                <a:ea typeface="+mn-ea"/>
                <a:cs typeface="+mn-cs"/>
              </a:rPr>
              <a:t> or</a:t>
            </a:r>
            <a:r>
              <a:rPr lang="en-GB" sz="1200" b="0" i="0" kern="1200" dirty="0" smtClean="0">
                <a:solidFill>
                  <a:schemeClr val="tx1"/>
                </a:solidFill>
                <a:latin typeface="+mn-lt"/>
                <a:ea typeface="+mn-ea"/>
                <a:cs typeface="+mn-cs"/>
              </a:rPr>
              <a:t> under responsive to stimulation from sight, sound, touch.</a:t>
            </a:r>
            <a:r>
              <a:rPr lang="en-GB" sz="1200" b="0" i="0" kern="1200" baseline="0" dirty="0" smtClean="0">
                <a:solidFill>
                  <a:schemeClr val="tx1"/>
                </a:solidFill>
                <a:latin typeface="+mn-lt"/>
                <a:ea typeface="+mn-ea"/>
                <a:cs typeface="+mn-cs"/>
              </a:rPr>
              <a:t> </a:t>
            </a:r>
            <a:r>
              <a:rPr lang="en-GB" sz="1200" b="0" i="0" kern="1200" dirty="0" smtClean="0">
                <a:solidFill>
                  <a:schemeClr val="tx1"/>
                </a:solidFill>
                <a:latin typeface="+mn-lt"/>
                <a:ea typeface="+mn-ea"/>
                <a:cs typeface="+mn-cs"/>
              </a:rPr>
              <a:t>Things that should cause discomfort like being too hot or too cold prompt little response, and other things like a dog barking can cause a response akin to physical distress and extreme anxiety.</a:t>
            </a:r>
          </a:p>
          <a:p>
            <a:pPr fontAlgn="base"/>
            <a:r>
              <a:rPr lang="en-GB" sz="1200" b="0" i="0" kern="1200" dirty="0" smtClean="0">
                <a:solidFill>
                  <a:schemeClr val="tx1"/>
                </a:solidFill>
                <a:latin typeface="+mn-lt"/>
                <a:ea typeface="+mn-ea"/>
                <a:cs typeface="+mn-cs"/>
              </a:rPr>
              <a:t>Intolerance to textures and certain clothing: some children with SPD cannot stand the way certain clothing feels on their bodies. They need simple styles with very few seams, and have to have to labels taken out. They may not be able to wear certain fabrics like wool.</a:t>
            </a:r>
          </a:p>
          <a:p>
            <a:pPr fontAlgn="base"/>
            <a:r>
              <a:rPr lang="en-GB" sz="1200" b="0" i="0" kern="1200" dirty="0" smtClean="0">
                <a:solidFill>
                  <a:schemeClr val="tx1"/>
                </a:solidFill>
                <a:latin typeface="+mn-lt"/>
                <a:ea typeface="+mn-ea"/>
                <a:cs typeface="+mn-cs"/>
              </a:rPr>
              <a:t>Intolerance to certain noises or loud noises: some children with SPD hate the sound of vacuums, sirens, or crying babies. These noises can cause what feels like physical pain to those with SPD, and make it difficult to concentrate or function.</a:t>
            </a:r>
          </a:p>
          <a:p>
            <a:pPr fontAlgn="base"/>
            <a:r>
              <a:rPr lang="en-GB" sz="1200" b="0" i="0" kern="1200" dirty="0" smtClean="0">
                <a:solidFill>
                  <a:schemeClr val="tx1"/>
                </a:solidFill>
                <a:latin typeface="+mn-lt"/>
                <a:ea typeface="+mn-ea"/>
                <a:cs typeface="+mn-cs"/>
              </a:rPr>
              <a:t>Difficulty using fine motor skills like using crayons or pens, putting small clothing on dolls, or using buttons on clothing for themselves.</a:t>
            </a:r>
          </a:p>
          <a:p>
            <a:pPr fontAlgn="base"/>
            <a:r>
              <a:rPr lang="en-GB" sz="1200" b="0" i="0" kern="1200" dirty="0" smtClean="0">
                <a:solidFill>
                  <a:schemeClr val="tx1"/>
                </a:solidFill>
                <a:latin typeface="+mn-lt"/>
                <a:ea typeface="+mn-ea"/>
                <a:cs typeface="+mn-cs"/>
              </a:rPr>
              <a:t>Difficulty with change or transitions. While all young children need transition time, a child with SPD can have real problems with switching from one activity to another, moving rooms or houses, changing classrooms, or even if you change curtains in your home. Change can cause meltdowns or total withdrawal depending on the child</a:t>
            </a:r>
          </a:p>
        </p:txBody>
      </p:sp>
      <p:sp>
        <p:nvSpPr>
          <p:cNvPr id="4" name="Slide Number Placeholder 3"/>
          <p:cNvSpPr>
            <a:spLocks noGrp="1"/>
          </p:cNvSpPr>
          <p:nvPr>
            <p:ph type="sldNum" sz="quarter" idx="10"/>
          </p:nvPr>
        </p:nvSpPr>
        <p:spPr/>
        <p:txBody>
          <a:bodyPr/>
          <a:lstStyle/>
          <a:p>
            <a:fld id="{3E8EA121-97DA-48EE-801C-473C02AB42D8}" type="slidenum">
              <a:rPr lang="en-GB" smtClean="0"/>
              <a:t>4</a:t>
            </a:fld>
            <a:endParaRPr lang="en-GB"/>
          </a:p>
        </p:txBody>
      </p:sp>
    </p:spTree>
    <p:extLst>
      <p:ext uri="{BB962C8B-B14F-4D97-AF65-F5344CB8AC3E}">
        <p14:creationId xmlns:p14="http://schemas.microsoft.com/office/powerpoint/2010/main" val="883082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Sensory Processing is mostly a "bottom up" approach.</a:t>
            </a:r>
            <a:r>
              <a:rPr lang="en-GB" baseline="0" dirty="0" smtClean="0"/>
              <a:t> </a:t>
            </a:r>
            <a:r>
              <a:rPr lang="en-GB" dirty="0" smtClean="0"/>
              <a:t>There</a:t>
            </a:r>
            <a:r>
              <a:rPr lang="en-GB" baseline="0" dirty="0" smtClean="0"/>
              <a:t> is d</a:t>
            </a:r>
            <a:r>
              <a:rPr lang="en-GB" dirty="0" smtClean="0"/>
              <a:t>evelopment of more efficient coping strategies inside the child's nervous system.</a:t>
            </a:r>
            <a:r>
              <a:rPr lang="en-GB" baseline="0" dirty="0" smtClean="0"/>
              <a:t> </a:t>
            </a:r>
            <a:r>
              <a:rPr lang="en-GB" dirty="0" smtClean="0"/>
              <a:t>Changing nervous system circuitry to develop a more functional adaptive response to the environment in the child.</a:t>
            </a:r>
            <a:r>
              <a:rPr lang="en-GB" baseline="0" dirty="0" smtClean="0"/>
              <a:t> </a:t>
            </a:r>
            <a:r>
              <a:rPr lang="en-GB" dirty="0" smtClean="0"/>
              <a:t>Developmental approach, also considering play, intrinsic motivation and child led intervention.</a:t>
            </a:r>
            <a:r>
              <a:rPr lang="en-GB" baseline="0" dirty="0" smtClean="0"/>
              <a:t> </a:t>
            </a:r>
            <a:r>
              <a:rPr lang="en-GB" dirty="0" smtClean="0"/>
              <a:t>Developing more efficient coping strategies inside the child's </a:t>
            </a:r>
            <a:r>
              <a:rPr lang="en-GB" smtClean="0"/>
              <a:t>nervous system.</a:t>
            </a:r>
            <a:r>
              <a:rPr lang="en-GB" baseline="0" smtClean="0"/>
              <a:t> </a:t>
            </a:r>
            <a:r>
              <a:rPr lang="en-GB" smtClean="0"/>
              <a:t>Changing </a:t>
            </a:r>
            <a:r>
              <a:rPr lang="en-GB" dirty="0" smtClean="0"/>
              <a:t>nervous system circuitry to develop a more functional adaptive response to the environment in </a:t>
            </a:r>
            <a:r>
              <a:rPr lang="en-GB" smtClean="0"/>
              <a:t>the child.</a:t>
            </a:r>
            <a:r>
              <a:rPr lang="en-GB" baseline="0" smtClean="0"/>
              <a:t> </a:t>
            </a:r>
            <a:r>
              <a:rPr lang="en-GB" smtClean="0"/>
              <a:t>Developmental approach, also considering play, intrinsic motivation and child led intervention.</a:t>
            </a:r>
          </a:p>
        </p:txBody>
      </p:sp>
      <p:sp>
        <p:nvSpPr>
          <p:cNvPr id="4" name="Slide Number Placeholder 3"/>
          <p:cNvSpPr>
            <a:spLocks noGrp="1"/>
          </p:cNvSpPr>
          <p:nvPr>
            <p:ph type="sldNum" sz="quarter" idx="10"/>
          </p:nvPr>
        </p:nvSpPr>
        <p:spPr/>
        <p:txBody>
          <a:bodyPr/>
          <a:lstStyle/>
          <a:p>
            <a:fld id="{3E8EA121-97DA-48EE-801C-473C02AB42D8}" type="slidenum">
              <a:rPr lang="en-GB" smtClean="0"/>
              <a:t>5</a:t>
            </a:fld>
            <a:endParaRPr lang="en-GB"/>
          </a:p>
        </p:txBody>
      </p:sp>
    </p:spTree>
    <p:extLst>
      <p:ext uri="{BB962C8B-B14F-4D97-AF65-F5344CB8AC3E}">
        <p14:creationId xmlns:p14="http://schemas.microsoft.com/office/powerpoint/2010/main" val="2150272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Every person with SPD is different and will experience the world in ways.</a:t>
            </a:r>
          </a:p>
          <a:p>
            <a:r>
              <a:rPr lang="en-GB" dirty="0" smtClean="0"/>
              <a:t>Deficits may be observed within perceptual systems in schizophrenia that cannot be attributed to top-down dysregulation.</a:t>
            </a:r>
            <a:endParaRPr lang="en-GB" sz="1200" b="0" i="0" kern="1200" dirty="0" smtClean="0">
              <a:solidFill>
                <a:schemeClr val="tx1"/>
              </a:solidFill>
              <a:latin typeface="+mn-lt"/>
              <a:ea typeface="+mn-ea"/>
              <a:cs typeface="+mn-cs"/>
            </a:endParaRPr>
          </a:p>
          <a:p>
            <a:r>
              <a:rPr lang="en-GB" sz="1200" b="0" i="0" kern="1200" dirty="0" smtClean="0">
                <a:solidFill>
                  <a:schemeClr val="tx1"/>
                </a:solidFill>
                <a:latin typeface="+mn-lt"/>
                <a:ea typeface="+mn-ea"/>
                <a:cs typeface="+mn-cs"/>
              </a:rPr>
              <a:t>If perception is abnormal, cognition must be impaired as well. Optimal treatment of schizophrenia will ultimately require a cleansing of the doors, not only of cognition, but also of perception.</a:t>
            </a:r>
            <a:endParaRPr lang="en-GB" dirty="0"/>
          </a:p>
        </p:txBody>
      </p:sp>
      <p:sp>
        <p:nvSpPr>
          <p:cNvPr id="4" name="Slide Number Placeholder 3"/>
          <p:cNvSpPr>
            <a:spLocks noGrp="1"/>
          </p:cNvSpPr>
          <p:nvPr>
            <p:ph type="sldNum" sz="quarter" idx="10"/>
          </p:nvPr>
        </p:nvSpPr>
        <p:spPr/>
        <p:txBody>
          <a:bodyPr/>
          <a:lstStyle/>
          <a:p>
            <a:fld id="{3E8EA121-97DA-48EE-801C-473C02AB42D8}" type="slidenum">
              <a:rPr lang="en-GB" smtClean="0"/>
              <a:t>6</a:t>
            </a:fld>
            <a:endParaRPr lang="en-GB"/>
          </a:p>
        </p:txBody>
      </p:sp>
    </p:spTree>
    <p:extLst>
      <p:ext uri="{BB962C8B-B14F-4D97-AF65-F5344CB8AC3E}">
        <p14:creationId xmlns:p14="http://schemas.microsoft.com/office/powerpoint/2010/main" val="3201075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Studies</a:t>
            </a:r>
            <a:r>
              <a:rPr lang="en-GB" baseline="0" dirty="0" smtClean="0"/>
              <a:t> and experiments have shown that children with sensory processing problems have abnormal brain activity when they are simultaneously exposed to light and sound.</a:t>
            </a:r>
          </a:p>
          <a:p>
            <a:r>
              <a:rPr lang="en-GB" dirty="0" smtClean="0"/>
              <a:t>Prenatal and birth complications are also identified</a:t>
            </a:r>
            <a:r>
              <a:rPr lang="en-GB" baseline="0" dirty="0" smtClean="0"/>
              <a:t> to have implicated and environmental factors may also be involved.</a:t>
            </a:r>
          </a:p>
          <a:p>
            <a:r>
              <a:rPr lang="en-GB" baseline="0" dirty="0" smtClean="0"/>
              <a:t>Sometimes, the causes of sensory processing disorder are coded into the child's genetic material.</a:t>
            </a:r>
            <a:endParaRPr lang="en-GB" dirty="0"/>
          </a:p>
        </p:txBody>
      </p:sp>
      <p:sp>
        <p:nvSpPr>
          <p:cNvPr id="4" name="Slide Number Placeholder 3"/>
          <p:cNvSpPr>
            <a:spLocks noGrp="1"/>
          </p:cNvSpPr>
          <p:nvPr>
            <p:ph type="sldNum" sz="quarter" idx="10"/>
          </p:nvPr>
        </p:nvSpPr>
        <p:spPr/>
        <p:txBody>
          <a:bodyPr/>
          <a:lstStyle/>
          <a:p>
            <a:fld id="{3E8EA121-97DA-48EE-801C-473C02AB42D8}" type="slidenum">
              <a:rPr lang="en-GB" smtClean="0"/>
              <a:t>7</a:t>
            </a:fld>
            <a:endParaRPr lang="en-GB"/>
          </a:p>
        </p:txBody>
      </p:sp>
    </p:spTree>
    <p:extLst>
      <p:ext uri="{BB962C8B-B14F-4D97-AF65-F5344CB8AC3E}">
        <p14:creationId xmlns:p14="http://schemas.microsoft.com/office/powerpoint/2010/main" val="25770039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b="0" i="0" kern="1200" dirty="0" smtClean="0">
                <a:solidFill>
                  <a:schemeClr val="tx1"/>
                </a:solidFill>
                <a:latin typeface="+mn-lt"/>
                <a:ea typeface="+mn-ea"/>
                <a:cs typeface="+mn-cs"/>
              </a:rPr>
              <a:t>The goal of sensory integration is to challenge a child in a fun, playful way so he or she can learn to respond appropriately and function more normally.</a:t>
            </a:r>
          </a:p>
          <a:p>
            <a:r>
              <a:rPr lang="en-GB" sz="1200" b="0" i="0" kern="1200" dirty="0" smtClean="0">
                <a:solidFill>
                  <a:schemeClr val="tx1"/>
                </a:solidFill>
                <a:latin typeface="+mn-lt"/>
                <a:ea typeface="+mn-ea"/>
                <a:cs typeface="+mn-cs"/>
              </a:rPr>
              <a:t>Helping children do better at activities they're normally not good at and helping them get used to things they can't tolerate.</a:t>
            </a:r>
          </a:p>
        </p:txBody>
      </p:sp>
      <p:sp>
        <p:nvSpPr>
          <p:cNvPr id="4" name="Slide Number Placeholder 3"/>
          <p:cNvSpPr>
            <a:spLocks noGrp="1"/>
          </p:cNvSpPr>
          <p:nvPr>
            <p:ph type="sldNum" sz="quarter" idx="10"/>
          </p:nvPr>
        </p:nvSpPr>
        <p:spPr/>
        <p:txBody>
          <a:bodyPr/>
          <a:lstStyle/>
          <a:p>
            <a:fld id="{3E8EA121-97DA-48EE-801C-473C02AB42D8}" type="slidenum">
              <a:rPr lang="en-GB" smtClean="0"/>
              <a:t>8</a:t>
            </a:fld>
            <a:endParaRPr lang="en-GB"/>
          </a:p>
        </p:txBody>
      </p:sp>
    </p:spTree>
    <p:extLst>
      <p:ext uri="{BB962C8B-B14F-4D97-AF65-F5344CB8AC3E}">
        <p14:creationId xmlns:p14="http://schemas.microsoft.com/office/powerpoint/2010/main" val="503516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Children whose sensory processing disorder conforms to the under responsivity</a:t>
            </a:r>
            <a:r>
              <a:rPr lang="en-GB" baseline="0" dirty="0" smtClean="0"/>
              <a:t> subtype requires a deal of stimulation in order to become alert and active, a behaviour that is often seen in children with autistic spectrum disorders.</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Despite the neurological basis of </a:t>
            </a:r>
            <a:r>
              <a:rPr lang="en-GB" dirty="0" smtClean="0"/>
              <a:t>Attention deficit/ hyperactivity disorder</a:t>
            </a:r>
            <a:r>
              <a:rPr lang="en-GB" baseline="0" dirty="0" smtClean="0"/>
              <a:t> sensory processing disorder are quite different because children with sensory craving subtype of SPD are especially likely to be diagnosed and treated with ADHD since their behaviours are similar to behaviours in children with attention deficit disorder..</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latin typeface="+mn-lt"/>
                <a:ea typeface="+mn-ea"/>
                <a:cs typeface="+mn-cs"/>
              </a:rPr>
              <a:t>Sensory</a:t>
            </a:r>
            <a:r>
              <a:rPr lang="en-GB" sz="1200" b="0" i="0" kern="1200" baseline="0" dirty="0" smtClean="0">
                <a:solidFill>
                  <a:schemeClr val="tx1"/>
                </a:solidFill>
                <a:latin typeface="+mn-lt"/>
                <a:ea typeface="+mn-ea"/>
                <a:cs typeface="+mn-cs"/>
              </a:rPr>
              <a:t> processing disorder </a:t>
            </a:r>
            <a:r>
              <a:rPr lang="en-GB" sz="1200" b="0" i="0" kern="1200" dirty="0" smtClean="0">
                <a:solidFill>
                  <a:schemeClr val="tx1"/>
                </a:solidFill>
                <a:latin typeface="+mn-lt"/>
                <a:ea typeface="+mn-ea"/>
                <a:cs typeface="+mn-cs"/>
              </a:rPr>
              <a:t>and Misophonia share a remarkable symptom overlap. In both Misophonia and Sensory Over-Responsivity auditory stimuli sets off fight</a:t>
            </a:r>
            <a:r>
              <a:rPr lang="en-GB" sz="1200" b="0" i="0" kern="1200" baseline="0" dirty="0" smtClean="0">
                <a:solidFill>
                  <a:schemeClr val="tx1"/>
                </a:solidFill>
                <a:latin typeface="+mn-lt"/>
                <a:ea typeface="+mn-ea"/>
                <a:cs typeface="+mn-cs"/>
              </a:rPr>
              <a:t> or </a:t>
            </a:r>
            <a:r>
              <a:rPr lang="en-GB" sz="1200" b="0" i="0" kern="1200" dirty="0" smtClean="0">
                <a:solidFill>
                  <a:schemeClr val="tx1"/>
                </a:solidFill>
                <a:latin typeface="+mn-lt"/>
                <a:ea typeface="+mn-ea"/>
                <a:cs typeface="+mn-cs"/>
              </a:rPr>
              <a:t>flight, leaving the sufferer feeling angry, fearful, disgusted and/or “generally out of control”.</a:t>
            </a:r>
            <a:endParaRPr lang="en-GB" dirty="0" smtClean="0"/>
          </a:p>
        </p:txBody>
      </p:sp>
      <p:sp>
        <p:nvSpPr>
          <p:cNvPr id="4" name="Slide Number Placeholder 3"/>
          <p:cNvSpPr>
            <a:spLocks noGrp="1"/>
          </p:cNvSpPr>
          <p:nvPr>
            <p:ph type="sldNum" sz="quarter" idx="10"/>
          </p:nvPr>
        </p:nvSpPr>
        <p:spPr/>
        <p:txBody>
          <a:bodyPr/>
          <a:lstStyle/>
          <a:p>
            <a:fld id="{3E8EA121-97DA-48EE-801C-473C02AB42D8}" type="slidenum">
              <a:rPr lang="en-GB" smtClean="0"/>
              <a:t>9</a:t>
            </a:fld>
            <a:endParaRPr lang="en-GB"/>
          </a:p>
        </p:txBody>
      </p:sp>
    </p:spTree>
    <p:extLst>
      <p:ext uri="{BB962C8B-B14F-4D97-AF65-F5344CB8AC3E}">
        <p14:creationId xmlns:p14="http://schemas.microsoft.com/office/powerpoint/2010/main" val="2169987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Children who are hypersensitive to sound and touch may experience intense affect, often feeling overwhelmed or impulsive.</a:t>
            </a:r>
          </a:p>
          <a:p>
            <a:r>
              <a:rPr lang="en-GB" dirty="0" smtClean="0"/>
              <a:t>Children who are hypo-sensitive may under-react to sensory information, which may be confused for lack of drive, a lack of empathy or being quite self-absorbed.</a:t>
            </a:r>
          </a:p>
          <a:p>
            <a:r>
              <a:rPr lang="en-GB" dirty="0" smtClean="0"/>
              <a:t>SPD are labelled as ‘clumsy’, ‘disruptive’ or ‘out of control’, and may have problems with the motor skills necessary for school success.</a:t>
            </a:r>
          </a:p>
          <a:p>
            <a:r>
              <a:rPr lang="en-GB" dirty="0" smtClean="0"/>
              <a:t>Anxiety, depression, aggression, or other behaviour problems.</a:t>
            </a:r>
          </a:p>
        </p:txBody>
      </p:sp>
      <p:sp>
        <p:nvSpPr>
          <p:cNvPr id="4" name="Slide Number Placeholder 3"/>
          <p:cNvSpPr>
            <a:spLocks noGrp="1"/>
          </p:cNvSpPr>
          <p:nvPr>
            <p:ph type="sldNum" sz="quarter" idx="10"/>
          </p:nvPr>
        </p:nvSpPr>
        <p:spPr/>
        <p:txBody>
          <a:bodyPr/>
          <a:lstStyle/>
          <a:p>
            <a:fld id="{3E8EA121-97DA-48EE-801C-473C02AB42D8}" type="slidenum">
              <a:rPr lang="en-GB" smtClean="0"/>
              <a:t>10</a:t>
            </a:fld>
            <a:endParaRPr lang="en-GB"/>
          </a:p>
        </p:txBody>
      </p:sp>
    </p:spTree>
    <p:extLst>
      <p:ext uri="{BB962C8B-B14F-4D97-AF65-F5344CB8AC3E}">
        <p14:creationId xmlns:p14="http://schemas.microsoft.com/office/powerpoint/2010/main" val="1374190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3E8EA121-97DA-48EE-801C-473C02AB42D8}" type="slidenum">
              <a:rPr lang="en-GB" smtClean="0"/>
              <a:t>11</a:t>
            </a:fld>
            <a:endParaRPr lang="en-GB"/>
          </a:p>
        </p:txBody>
      </p:sp>
    </p:spTree>
    <p:extLst>
      <p:ext uri="{BB962C8B-B14F-4D97-AF65-F5344CB8AC3E}">
        <p14:creationId xmlns:p14="http://schemas.microsoft.com/office/powerpoint/2010/main" val="22395654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64CB846-041A-4D02-A59A-ADE80AB4A57D}" type="datetimeFigureOut">
              <a:rPr lang="en-GB" smtClean="0"/>
              <a:t>16/12/2018</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C83885FD-3EDB-4968-9BA5-6AF47BC3FC95}"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4CB846-041A-4D02-A59A-ADE80AB4A57D}" type="datetimeFigureOut">
              <a:rPr lang="en-GB" smtClean="0"/>
              <a:t>16/12/2018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64CB846-041A-4D02-A59A-ADE80AB4A57D}" type="datetimeFigureOut">
              <a:rPr lang="en-GB" smtClean="0"/>
              <a:t>16/12/2018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3885FD-3EDB-4968-9BA5-6AF47BC3FC95}"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4CB846-041A-4D02-A59A-ADE80AB4A57D}" type="datetimeFigureOut">
              <a:rPr lang="en-GB" smtClean="0"/>
              <a:t>16/12/2018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4CB846-041A-4D02-A59A-ADE80AB4A57D}" type="datetimeFigureOut">
              <a:rPr lang="en-GB" smtClean="0"/>
              <a:t>16/12/2018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64CB846-041A-4D02-A59A-ADE80AB4A57D}" type="datetimeFigureOut">
              <a:rPr lang="en-GB" smtClean="0"/>
              <a:t>16/12/2018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4CB846-041A-4D02-A59A-ADE80AB4A57D}" type="datetimeFigureOut">
              <a:rPr lang="en-GB" smtClean="0"/>
              <a:t>16/12/2018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4CB846-041A-4D02-A59A-ADE80AB4A57D}" type="datetimeFigureOut">
              <a:rPr lang="en-GB" smtClean="0"/>
              <a:t>16/12/2018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64CB846-041A-4D02-A59A-ADE80AB4A57D}" type="datetimeFigureOut">
              <a:rPr lang="en-GB" smtClean="0"/>
              <a:t>16/12/2018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C83885FD-3EDB-4968-9BA5-6AF47BC3FC95}"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4CB846-041A-4D02-A59A-ADE80AB4A57D}" type="datetimeFigureOut">
              <a:rPr lang="en-GB" smtClean="0"/>
              <a:t>16/12/2018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4CB846-041A-4D02-A59A-ADE80AB4A57D}" type="datetimeFigureOut">
              <a:rPr lang="en-GB" smtClean="0"/>
              <a:t>16/12/2018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83885FD-3EDB-4968-9BA5-6AF47BC3FC95}"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64CB846-041A-4D02-A59A-ADE80AB4A57D}" type="datetimeFigureOut">
              <a:rPr lang="en-GB" smtClean="0"/>
              <a:t>16/12/2018</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83885FD-3EDB-4968-9BA5-6AF47BC3FC95}"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Disorders </a:t>
            </a:r>
            <a:r>
              <a:rPr lang="en-GB" dirty="0"/>
              <a:t>of the sensory and perceptual systems</a:t>
            </a:r>
          </a:p>
        </p:txBody>
      </p:sp>
      <p:sp>
        <p:nvSpPr>
          <p:cNvPr id="3" name="Subtitle 2"/>
          <p:cNvSpPr>
            <a:spLocks noGrp="1"/>
          </p:cNvSpPr>
          <p:nvPr>
            <p:ph type="subTitle" idx="1"/>
          </p:nvPr>
        </p:nvSpPr>
        <p:spPr/>
        <p:txBody>
          <a:bodyPr/>
          <a:lstStyle/>
          <a:p>
            <a:r>
              <a:rPr lang="en-GB" dirty="0" smtClean="0"/>
              <a:t>Sensory Processing Disorder (SPD)</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Sensory </a:t>
            </a:r>
            <a:r>
              <a:rPr lang="en-GB" dirty="0" smtClean="0"/>
              <a:t>System Affected by Sensory Processing Disorder</a:t>
            </a:r>
            <a:endParaRPr lang="en-GB" dirty="0"/>
          </a:p>
        </p:txBody>
      </p:sp>
      <p:sp>
        <p:nvSpPr>
          <p:cNvPr id="3" name="Content Placeholder 2"/>
          <p:cNvSpPr>
            <a:spLocks noGrp="1"/>
          </p:cNvSpPr>
          <p:nvPr>
            <p:ph idx="1"/>
          </p:nvPr>
        </p:nvSpPr>
        <p:spPr/>
        <p:txBody>
          <a:bodyPr>
            <a:normAutofit lnSpcReduction="10000"/>
          </a:bodyPr>
          <a:lstStyle/>
          <a:p>
            <a:r>
              <a:rPr lang="en-GB" dirty="0" smtClean="0"/>
              <a:t>Vestibular Systems</a:t>
            </a:r>
          </a:p>
          <a:p>
            <a:r>
              <a:rPr lang="en-GB" dirty="0" smtClean="0"/>
              <a:t>Olfactory Systems</a:t>
            </a:r>
          </a:p>
          <a:p>
            <a:pPr lvl="1"/>
            <a:r>
              <a:rPr lang="en-GB" dirty="0" smtClean="0"/>
              <a:t>Nose</a:t>
            </a:r>
          </a:p>
          <a:p>
            <a:pPr lvl="1"/>
            <a:r>
              <a:rPr lang="en-GB" dirty="0" smtClean="0"/>
              <a:t>Nasal cavities</a:t>
            </a:r>
          </a:p>
          <a:p>
            <a:r>
              <a:rPr lang="en-GB" dirty="0" smtClean="0"/>
              <a:t>Visual Systems</a:t>
            </a:r>
          </a:p>
          <a:p>
            <a:pPr lvl="1"/>
            <a:r>
              <a:rPr lang="en-GB" dirty="0" smtClean="0"/>
              <a:t>Cornea.</a:t>
            </a:r>
          </a:p>
          <a:p>
            <a:pPr lvl="1"/>
            <a:r>
              <a:rPr lang="en-GB" dirty="0" smtClean="0"/>
              <a:t>Aqueous humor.</a:t>
            </a:r>
          </a:p>
          <a:p>
            <a:r>
              <a:rPr lang="en-GB" dirty="0" smtClean="0"/>
              <a:t>Somatic Nervous System</a:t>
            </a:r>
          </a:p>
          <a:p>
            <a:pPr lvl="1"/>
            <a:r>
              <a:rPr lang="en-GB" dirty="0" smtClean="0"/>
              <a:t>Sensory nerves.</a:t>
            </a:r>
          </a:p>
          <a:p>
            <a:pPr lvl="1"/>
            <a:r>
              <a:rPr lang="en-GB" dirty="0" smtClean="0"/>
              <a:t>Efferent nerves.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Perceptual P</a:t>
            </a:r>
            <a:r>
              <a:rPr lang="en-GB" dirty="0" smtClean="0"/>
              <a:t>rocessing Affected by Sensory Processing Disorder</a:t>
            </a:r>
            <a:endParaRPr lang="en-GB" dirty="0"/>
          </a:p>
        </p:txBody>
      </p:sp>
      <p:sp>
        <p:nvSpPr>
          <p:cNvPr id="3" name="Content Placeholder 2"/>
          <p:cNvSpPr>
            <a:spLocks noGrp="1"/>
          </p:cNvSpPr>
          <p:nvPr>
            <p:ph idx="1"/>
          </p:nvPr>
        </p:nvSpPr>
        <p:spPr/>
        <p:txBody>
          <a:bodyPr>
            <a:normAutofit/>
          </a:bodyPr>
          <a:lstStyle/>
          <a:p>
            <a:pPr>
              <a:lnSpc>
                <a:spcPct val="200000"/>
              </a:lnSpc>
            </a:pPr>
            <a:r>
              <a:rPr lang="en-GB" dirty="0" smtClean="0"/>
              <a:t>Sensory discrimination.</a:t>
            </a:r>
          </a:p>
          <a:p>
            <a:pPr>
              <a:lnSpc>
                <a:spcPct val="200000"/>
              </a:lnSpc>
            </a:pPr>
            <a:r>
              <a:rPr lang="en-GB" dirty="0"/>
              <a:t>Poor </a:t>
            </a:r>
            <a:r>
              <a:rPr lang="en-GB" dirty="0" smtClean="0"/>
              <a:t>postural control.</a:t>
            </a:r>
          </a:p>
          <a:p>
            <a:pPr>
              <a:lnSpc>
                <a:spcPct val="200000"/>
              </a:lnSpc>
            </a:pPr>
            <a:r>
              <a:rPr lang="en-GB" dirty="0"/>
              <a:t>Sensory </a:t>
            </a:r>
            <a:r>
              <a:rPr lang="en-GB" dirty="0" smtClean="0"/>
              <a:t>modulation in regulating </a:t>
            </a:r>
            <a:r>
              <a:rPr lang="en-GB" dirty="0"/>
              <a:t>or </a:t>
            </a:r>
            <a:r>
              <a:rPr lang="en-GB" dirty="0" smtClean="0"/>
              <a:t>modulating </a:t>
            </a:r>
            <a:r>
              <a:rPr lang="en-GB" dirty="0"/>
              <a:t>the information that the brain is receiving from the </a:t>
            </a:r>
            <a:r>
              <a:rPr lang="en-GB" dirty="0" smtClean="0"/>
              <a:t>senses.</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Analysis of </a:t>
            </a:r>
            <a:r>
              <a:rPr lang="en-GB" dirty="0" smtClean="0"/>
              <a:t>Sensory Processing Disorder </a:t>
            </a:r>
            <a:r>
              <a:rPr lang="en-GB" dirty="0"/>
              <a:t>F</a:t>
            </a:r>
            <a:r>
              <a:rPr lang="en-GB" dirty="0" smtClean="0"/>
              <a:t>rom Top-Down Perspectives</a:t>
            </a:r>
            <a:endParaRPr lang="en-GB" dirty="0"/>
          </a:p>
        </p:txBody>
      </p:sp>
      <p:sp>
        <p:nvSpPr>
          <p:cNvPr id="3" name="Content Placeholder 2"/>
          <p:cNvSpPr>
            <a:spLocks noGrp="1"/>
          </p:cNvSpPr>
          <p:nvPr>
            <p:ph idx="1"/>
          </p:nvPr>
        </p:nvSpPr>
        <p:spPr/>
        <p:txBody>
          <a:bodyPr>
            <a:normAutofit/>
          </a:bodyPr>
          <a:lstStyle/>
          <a:p>
            <a:pPr fontAlgn="base"/>
            <a:r>
              <a:rPr lang="en-GB" dirty="0" smtClean="0"/>
              <a:t>Sensory Processing Disorder </a:t>
            </a:r>
            <a:r>
              <a:rPr lang="en-GB" dirty="0"/>
              <a:t>can show up as </a:t>
            </a:r>
            <a:r>
              <a:rPr lang="en-GB" dirty="0" smtClean="0"/>
              <a:t>over or</a:t>
            </a:r>
            <a:r>
              <a:rPr lang="en-GB" dirty="0"/>
              <a:t> under responsive to stimulation from sight, sound, </a:t>
            </a:r>
            <a:r>
              <a:rPr lang="en-GB" dirty="0" smtClean="0"/>
              <a:t>touch.</a:t>
            </a:r>
            <a:endParaRPr lang="en-GB" dirty="0"/>
          </a:p>
          <a:p>
            <a:pPr fontAlgn="base"/>
            <a:r>
              <a:rPr lang="en-GB" dirty="0"/>
              <a:t>Intolerance to textures and certain </a:t>
            </a:r>
            <a:r>
              <a:rPr lang="en-GB" dirty="0" smtClean="0"/>
              <a:t>clothing</a:t>
            </a:r>
            <a:endParaRPr lang="en-GB" dirty="0"/>
          </a:p>
          <a:p>
            <a:pPr fontAlgn="base"/>
            <a:r>
              <a:rPr lang="en-GB" dirty="0"/>
              <a:t>Intolerance to certain noises or loud </a:t>
            </a:r>
            <a:r>
              <a:rPr lang="en-GB" dirty="0" smtClean="0"/>
              <a:t>noises</a:t>
            </a:r>
            <a:endParaRPr lang="en-GB" dirty="0"/>
          </a:p>
          <a:p>
            <a:pPr fontAlgn="base"/>
            <a:r>
              <a:rPr lang="en-GB" dirty="0" smtClean="0"/>
              <a:t>Difficulty </a:t>
            </a:r>
            <a:r>
              <a:rPr lang="en-GB" dirty="0"/>
              <a:t>using fine motor skills </a:t>
            </a:r>
          </a:p>
          <a:p>
            <a:pPr fontAlgn="base"/>
            <a:r>
              <a:rPr lang="en-GB" dirty="0"/>
              <a:t>Difficulty with change or transitions. </a:t>
            </a:r>
          </a:p>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Analysis of </a:t>
            </a:r>
            <a:r>
              <a:rPr lang="en-GB" dirty="0" smtClean="0"/>
              <a:t>Sensory Processing Disorder from Bottom-Up Perspectives</a:t>
            </a:r>
            <a:endParaRPr lang="en-GB" dirty="0"/>
          </a:p>
        </p:txBody>
      </p:sp>
      <p:sp>
        <p:nvSpPr>
          <p:cNvPr id="3" name="Content Placeholder 2"/>
          <p:cNvSpPr>
            <a:spLocks noGrp="1"/>
          </p:cNvSpPr>
          <p:nvPr>
            <p:ph idx="1"/>
          </p:nvPr>
        </p:nvSpPr>
        <p:spPr/>
        <p:txBody>
          <a:bodyPr>
            <a:normAutofit fontScale="85000" lnSpcReduction="20000"/>
          </a:bodyPr>
          <a:lstStyle/>
          <a:p>
            <a:r>
              <a:rPr lang="en-GB" dirty="0"/>
              <a:t>Sensory Processing is mostly a "bottom up" approach</a:t>
            </a:r>
          </a:p>
          <a:p>
            <a:r>
              <a:rPr lang="en-GB" dirty="0" smtClean="0"/>
              <a:t>Development of </a:t>
            </a:r>
            <a:r>
              <a:rPr lang="en-GB" dirty="0"/>
              <a:t>more efficient coping strategies inside the child's nervous system</a:t>
            </a:r>
          </a:p>
          <a:p>
            <a:r>
              <a:rPr lang="en-GB" dirty="0"/>
              <a:t>Changing nervous system circuitry to develop a more functional adaptive response to the environment in the child.</a:t>
            </a:r>
          </a:p>
          <a:p>
            <a:r>
              <a:rPr lang="en-GB" dirty="0"/>
              <a:t>Developmental approach, also considering play, intrinsic motivation and child led </a:t>
            </a:r>
            <a:r>
              <a:rPr lang="en-GB" dirty="0" smtClean="0"/>
              <a:t>intervention</a:t>
            </a:r>
          </a:p>
          <a:p>
            <a:r>
              <a:rPr lang="en-GB" dirty="0"/>
              <a:t>Developing more efficient coping strategies inside the child's nervous system</a:t>
            </a:r>
          </a:p>
          <a:p>
            <a:r>
              <a:rPr lang="en-GB" dirty="0"/>
              <a:t>Changing nervous system circuitry to develop a more functional adaptive response to the environment in the child.</a:t>
            </a:r>
          </a:p>
          <a:p>
            <a:r>
              <a:rPr lang="en-GB" dirty="0"/>
              <a:t>Developmental approach, also considering play, intrinsic motivation and child led </a:t>
            </a:r>
            <a:r>
              <a:rPr lang="en-GB" dirty="0" smtClean="0"/>
              <a:t>intervention</a:t>
            </a:r>
            <a:endParaRPr lang="en-GB" dirty="0"/>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Appropriate Approach </a:t>
            </a:r>
            <a:r>
              <a:rPr lang="en-GB" dirty="0"/>
              <a:t>for </a:t>
            </a:r>
            <a:r>
              <a:rPr lang="en-GB" dirty="0" smtClean="0"/>
              <a:t>Viewing Sensory Processing Disorder</a:t>
            </a:r>
            <a:r>
              <a:rPr lang="en-GB" dirty="0"/>
              <a:t>(</a:t>
            </a:r>
            <a:r>
              <a:rPr lang="en-GB" dirty="0" smtClean="0"/>
              <a:t>top-down </a:t>
            </a:r>
            <a:r>
              <a:rPr lang="en-GB" dirty="0"/>
              <a:t>or </a:t>
            </a:r>
            <a:r>
              <a:rPr lang="en-GB" dirty="0" smtClean="0"/>
              <a:t>bottom-up)</a:t>
            </a:r>
            <a:endParaRPr lang="en-GB" dirty="0"/>
          </a:p>
        </p:txBody>
      </p:sp>
      <p:sp>
        <p:nvSpPr>
          <p:cNvPr id="3" name="Content Placeholder 2"/>
          <p:cNvSpPr>
            <a:spLocks noGrp="1"/>
          </p:cNvSpPr>
          <p:nvPr>
            <p:ph idx="1"/>
          </p:nvPr>
        </p:nvSpPr>
        <p:spPr/>
        <p:txBody>
          <a:bodyPr/>
          <a:lstStyle/>
          <a:p>
            <a:r>
              <a:rPr lang="en-GB" dirty="0" smtClean="0"/>
              <a:t>Every </a:t>
            </a:r>
            <a:r>
              <a:rPr lang="en-GB" dirty="0"/>
              <a:t>person with SPD is different and will experience the world in </a:t>
            </a:r>
            <a:r>
              <a:rPr lang="en-GB" dirty="0" smtClean="0"/>
              <a:t>ways.</a:t>
            </a:r>
          </a:p>
          <a:p>
            <a:r>
              <a:rPr lang="en-GB" dirty="0"/>
              <a:t>Deficits may be observed within perceptual systems in schizophrenia that cannot be attributed to top-down </a:t>
            </a:r>
            <a:r>
              <a:rPr lang="en-GB" dirty="0" smtClean="0"/>
              <a:t>dysregulation.</a:t>
            </a:r>
          </a:p>
          <a:p>
            <a:r>
              <a:rPr lang="en-GB" dirty="0"/>
              <a:t>If perception is abnormal, cognition must be impaired as well.</a:t>
            </a:r>
            <a:endParaRPr lang="en-GB"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Etiology of </a:t>
            </a:r>
            <a:r>
              <a:rPr lang="en-GB" dirty="0" smtClean="0"/>
              <a:t>Sensory Processing Disorder</a:t>
            </a:r>
            <a:endParaRPr lang="en-GB" dirty="0"/>
          </a:p>
        </p:txBody>
      </p:sp>
      <p:sp>
        <p:nvSpPr>
          <p:cNvPr id="3" name="Content Placeholder 2"/>
          <p:cNvSpPr>
            <a:spLocks noGrp="1"/>
          </p:cNvSpPr>
          <p:nvPr>
            <p:ph idx="1"/>
          </p:nvPr>
        </p:nvSpPr>
        <p:spPr/>
        <p:txBody>
          <a:bodyPr>
            <a:normAutofit/>
          </a:bodyPr>
          <a:lstStyle/>
          <a:p>
            <a:pPr>
              <a:lnSpc>
                <a:spcPct val="200000"/>
              </a:lnSpc>
            </a:pPr>
            <a:r>
              <a:rPr lang="en-GB" dirty="0"/>
              <a:t> </a:t>
            </a:r>
            <a:r>
              <a:rPr lang="en-GB" dirty="0" smtClean="0"/>
              <a:t>Prenatal and </a:t>
            </a:r>
            <a:r>
              <a:rPr lang="en-GB" dirty="0"/>
              <a:t>birth </a:t>
            </a:r>
            <a:r>
              <a:rPr lang="en-GB" dirty="0" smtClean="0"/>
              <a:t>complications</a:t>
            </a:r>
          </a:p>
          <a:p>
            <a:pPr>
              <a:lnSpc>
                <a:spcPct val="200000"/>
              </a:lnSpc>
            </a:pPr>
            <a:r>
              <a:rPr lang="en-GB" dirty="0" smtClean="0"/>
              <a:t>Coded </a:t>
            </a:r>
            <a:r>
              <a:rPr lang="en-GB" dirty="0"/>
              <a:t>into the child's genetic material</a:t>
            </a:r>
            <a:endParaRPr lang="en-GB" dirty="0" smtClean="0"/>
          </a:p>
          <a:p>
            <a:pPr>
              <a:lnSpc>
                <a:spcPct val="200000"/>
              </a:lnSpc>
            </a:pPr>
            <a:r>
              <a:rPr lang="en-GB" dirty="0" smtClean="0"/>
              <a:t>Abnormal brain activity when exposed  to light and sound.</a:t>
            </a:r>
            <a:endParaRPr lang="en-GB" dirty="0"/>
          </a:p>
          <a:p>
            <a:pPr>
              <a:lnSpc>
                <a:spcPct val="200000"/>
              </a:lnSpc>
            </a:pPr>
            <a:r>
              <a:rPr lang="en-GB" dirty="0" smtClean="0"/>
              <a:t>Environmental factors.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Coping Strategies and Treatment</a:t>
            </a:r>
            <a:endParaRPr lang="en-GB" dirty="0"/>
          </a:p>
        </p:txBody>
      </p:sp>
      <p:sp>
        <p:nvSpPr>
          <p:cNvPr id="3" name="Content Placeholder 2"/>
          <p:cNvSpPr>
            <a:spLocks noGrp="1"/>
          </p:cNvSpPr>
          <p:nvPr>
            <p:ph idx="1"/>
          </p:nvPr>
        </p:nvSpPr>
        <p:spPr/>
        <p:txBody>
          <a:bodyPr/>
          <a:lstStyle/>
          <a:p>
            <a:r>
              <a:rPr lang="en-GB" dirty="0"/>
              <a:t>S</a:t>
            </a:r>
            <a:r>
              <a:rPr lang="en-GB" dirty="0" smtClean="0"/>
              <a:t>ensory </a:t>
            </a:r>
            <a:r>
              <a:rPr lang="en-GB" dirty="0"/>
              <a:t>integration</a:t>
            </a:r>
            <a:endParaRPr lang="en-GB" dirty="0" smtClean="0"/>
          </a:p>
          <a:p>
            <a:r>
              <a:rPr lang="en-GB" dirty="0" smtClean="0"/>
              <a:t>Sometimes the affected </a:t>
            </a:r>
            <a:r>
              <a:rPr lang="en-GB" dirty="0"/>
              <a:t>child find that it is hard to get </a:t>
            </a:r>
            <a:r>
              <a:rPr lang="en-GB" dirty="0" smtClean="0"/>
              <a:t>help because it </a:t>
            </a:r>
            <a:r>
              <a:rPr lang="en-GB" dirty="0"/>
              <a:t>isn't a recognized medical diagnosis at this </a:t>
            </a:r>
            <a:r>
              <a:rPr lang="en-GB" dirty="0" smtClean="0"/>
              <a:t>time.</a:t>
            </a:r>
          </a:p>
          <a:p>
            <a:r>
              <a:rPr lang="en-GB" dirty="0" smtClean="0"/>
              <a:t>Helping </a:t>
            </a:r>
            <a:r>
              <a:rPr lang="en-GB" dirty="0"/>
              <a:t>children do better at activities they're normally not good </a:t>
            </a:r>
            <a:r>
              <a:rPr lang="en-GB" dirty="0" smtClean="0"/>
              <a:t>at.</a:t>
            </a:r>
          </a:p>
          <a:p>
            <a:r>
              <a:rPr lang="en-GB" dirty="0"/>
              <a:t>H</a:t>
            </a:r>
            <a:r>
              <a:rPr lang="en-GB" dirty="0" smtClean="0"/>
              <a:t>elping </a:t>
            </a:r>
            <a:r>
              <a:rPr lang="en-GB" dirty="0"/>
              <a:t>them get used to things they can't </a:t>
            </a:r>
            <a:r>
              <a:rPr lang="en-GB" dirty="0" smtClean="0"/>
              <a:t>tolerate.</a:t>
            </a:r>
          </a:p>
          <a:p>
            <a:endParaRPr lang="en-GB"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Related and/or </a:t>
            </a:r>
            <a:r>
              <a:rPr lang="en-GB" dirty="0" smtClean="0"/>
              <a:t>Co-occurring Disorders</a:t>
            </a:r>
            <a:endParaRPr lang="en-GB" dirty="0"/>
          </a:p>
        </p:txBody>
      </p:sp>
      <p:sp>
        <p:nvSpPr>
          <p:cNvPr id="3" name="Content Placeholder 2"/>
          <p:cNvSpPr>
            <a:spLocks noGrp="1"/>
          </p:cNvSpPr>
          <p:nvPr>
            <p:ph idx="1"/>
          </p:nvPr>
        </p:nvSpPr>
        <p:spPr/>
        <p:txBody>
          <a:bodyPr/>
          <a:lstStyle/>
          <a:p>
            <a:pPr>
              <a:lnSpc>
                <a:spcPct val="200000"/>
              </a:lnSpc>
            </a:pPr>
            <a:r>
              <a:rPr lang="en-GB" dirty="0" smtClean="0"/>
              <a:t>Autism</a:t>
            </a:r>
          </a:p>
          <a:p>
            <a:pPr>
              <a:lnSpc>
                <a:spcPct val="200000"/>
              </a:lnSpc>
            </a:pPr>
            <a:r>
              <a:rPr lang="en-GB" dirty="0" smtClean="0"/>
              <a:t>Attention deficit/ hyperactivity disorder (ADHD)</a:t>
            </a:r>
          </a:p>
          <a:p>
            <a:pPr>
              <a:lnSpc>
                <a:spcPct val="200000"/>
              </a:lnSpc>
            </a:pPr>
            <a:r>
              <a:rPr lang="en-GB" dirty="0" smtClean="0"/>
              <a:t>Misophonia</a:t>
            </a:r>
          </a:p>
          <a:p>
            <a:pPr>
              <a:buNone/>
            </a:pPr>
            <a:endParaRPr lang="en-GB"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Psychological Impact of </a:t>
            </a:r>
            <a:r>
              <a:rPr lang="en-GB" dirty="0"/>
              <a:t>the </a:t>
            </a:r>
            <a:r>
              <a:rPr lang="en-GB" dirty="0" smtClean="0"/>
              <a:t>Disorder</a:t>
            </a:r>
            <a:endParaRPr lang="en-GB" dirty="0"/>
          </a:p>
        </p:txBody>
      </p:sp>
      <p:sp>
        <p:nvSpPr>
          <p:cNvPr id="3" name="Content Placeholder 2"/>
          <p:cNvSpPr>
            <a:spLocks noGrp="1"/>
          </p:cNvSpPr>
          <p:nvPr>
            <p:ph idx="1"/>
          </p:nvPr>
        </p:nvSpPr>
        <p:spPr/>
        <p:txBody>
          <a:bodyPr>
            <a:normAutofit fontScale="92500"/>
          </a:bodyPr>
          <a:lstStyle/>
          <a:p>
            <a:r>
              <a:rPr lang="en-GB" dirty="0"/>
              <a:t>Children who are hypersensitive to sound and touch may experience intense affect, often feeling overwhelmed or </a:t>
            </a:r>
            <a:r>
              <a:rPr lang="en-GB" dirty="0" smtClean="0"/>
              <a:t>impulsive</a:t>
            </a:r>
          </a:p>
          <a:p>
            <a:r>
              <a:rPr lang="en-GB" dirty="0" smtClean="0"/>
              <a:t>Children </a:t>
            </a:r>
            <a:r>
              <a:rPr lang="en-GB" dirty="0"/>
              <a:t>who are hypo-sensitive may under-react to sensory information, which may be confused for lack of drive, a lack of empathy or being quite </a:t>
            </a:r>
            <a:r>
              <a:rPr lang="en-GB" dirty="0" smtClean="0"/>
              <a:t>self-absorbed.</a:t>
            </a:r>
          </a:p>
          <a:p>
            <a:r>
              <a:rPr lang="en-GB" dirty="0" smtClean="0"/>
              <a:t>SPD patients </a:t>
            </a:r>
            <a:r>
              <a:rPr lang="en-GB" dirty="0"/>
              <a:t>are </a:t>
            </a:r>
            <a:r>
              <a:rPr lang="en-GB" dirty="0" smtClean="0"/>
              <a:t>labelled </a:t>
            </a:r>
            <a:r>
              <a:rPr lang="en-GB" dirty="0"/>
              <a:t>as </a:t>
            </a:r>
            <a:r>
              <a:rPr lang="en-GB" dirty="0" smtClean="0"/>
              <a:t>clumsy, disruptive </a:t>
            </a:r>
            <a:r>
              <a:rPr lang="en-GB" dirty="0"/>
              <a:t>or </a:t>
            </a:r>
            <a:r>
              <a:rPr lang="en-GB" dirty="0" smtClean="0"/>
              <a:t>out </a:t>
            </a:r>
            <a:r>
              <a:rPr lang="en-GB" dirty="0"/>
              <a:t>of </a:t>
            </a:r>
            <a:r>
              <a:rPr lang="en-GB" dirty="0" smtClean="0"/>
              <a:t>control</a:t>
            </a:r>
            <a:r>
              <a:rPr lang="en-GB" dirty="0"/>
              <a:t>,</a:t>
            </a:r>
            <a:r>
              <a:rPr lang="en-GB" dirty="0" smtClean="0"/>
              <a:t> </a:t>
            </a:r>
            <a:r>
              <a:rPr lang="en-GB" dirty="0"/>
              <a:t>and may have problems with the motor skills necessary for school </a:t>
            </a:r>
            <a:r>
              <a:rPr lang="en-GB" dirty="0" smtClean="0"/>
              <a:t>success</a:t>
            </a:r>
          </a:p>
          <a:p>
            <a:r>
              <a:rPr lang="en-GB" dirty="0"/>
              <a:t>Anxiety, depression, aggression, or other </a:t>
            </a:r>
            <a:r>
              <a:rPr lang="en-GB" dirty="0" smtClean="0"/>
              <a:t>behaviour </a:t>
            </a:r>
            <a:r>
              <a:rPr lang="en-GB" dirty="0"/>
              <a:t>problems</a:t>
            </a:r>
            <a:endParaRPr lang="en-GB"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References</a:t>
            </a:r>
            <a:endParaRPr lang="en-GB" dirty="0"/>
          </a:p>
        </p:txBody>
      </p:sp>
      <p:sp>
        <p:nvSpPr>
          <p:cNvPr id="3" name="Content Placeholder 2"/>
          <p:cNvSpPr>
            <a:spLocks noGrp="1"/>
          </p:cNvSpPr>
          <p:nvPr>
            <p:ph idx="1"/>
          </p:nvPr>
        </p:nvSpPr>
        <p:spPr/>
        <p:txBody>
          <a:bodyPr>
            <a:normAutofit fontScale="85000" lnSpcReduction="20000"/>
          </a:bodyPr>
          <a:lstStyle/>
          <a:p>
            <a:r>
              <a:rPr lang="en-GB" dirty="0"/>
              <a:t>Lane, A. E., Young, R. L., Baker, A. E., &amp; Angley, M. T. (2010). Sensory processing subtypes in autism: Association with adaptive </a:t>
            </a:r>
            <a:r>
              <a:rPr lang="en-GB" dirty="0" smtClean="0"/>
              <a:t>behavior.</a:t>
            </a:r>
            <a:r>
              <a:rPr lang="en-GB" dirty="0"/>
              <a:t> </a:t>
            </a:r>
            <a:r>
              <a:rPr lang="en-GB" i="1" dirty="0"/>
              <a:t>Journal of autism and developmental disorders</a:t>
            </a:r>
            <a:r>
              <a:rPr lang="en-GB" dirty="0"/>
              <a:t>, </a:t>
            </a:r>
            <a:r>
              <a:rPr lang="en-GB" i="1" dirty="0"/>
              <a:t>40</a:t>
            </a:r>
            <a:r>
              <a:rPr lang="en-GB" dirty="0"/>
              <a:t>(1), 112-122.</a:t>
            </a:r>
            <a:endParaRPr lang="en-GB" dirty="0" smtClean="0"/>
          </a:p>
          <a:p>
            <a:r>
              <a:rPr lang="en-GB" dirty="0" smtClean="0"/>
              <a:t>Miller</a:t>
            </a:r>
            <a:r>
              <a:rPr lang="en-GB" dirty="0"/>
              <a:t>, L. J., Fuller, D. A., &amp; Roetenberg, J. (2014). </a:t>
            </a:r>
            <a:r>
              <a:rPr lang="en-GB" i="1" dirty="0"/>
              <a:t>Sensational kids: Hope and help for children with sensory processing disorder (SPD)</a:t>
            </a:r>
            <a:r>
              <a:rPr lang="en-GB" dirty="0"/>
              <a:t>. </a:t>
            </a:r>
            <a:r>
              <a:rPr lang="en-GB" dirty="0" smtClean="0"/>
              <a:t>Penguin.</a:t>
            </a:r>
          </a:p>
          <a:p>
            <a:r>
              <a:rPr lang="en-GB" dirty="0"/>
              <a:t>Marco, E. J., Hinkley, L. B., Hill, S. S., &amp; Nagarajan, S. S. (2011). Sensory processing in autism: a review of neurophysiologic findings. </a:t>
            </a:r>
            <a:r>
              <a:rPr lang="en-GB" i="1" dirty="0"/>
              <a:t>Pediatr Res</a:t>
            </a:r>
            <a:r>
              <a:rPr lang="en-GB" dirty="0"/>
              <a:t>, </a:t>
            </a:r>
            <a:r>
              <a:rPr lang="en-GB" i="1" dirty="0"/>
              <a:t>69</a:t>
            </a:r>
            <a:r>
              <a:rPr lang="en-GB" dirty="0"/>
              <a:t>(5 Pt 2), </a:t>
            </a:r>
            <a:r>
              <a:rPr lang="en-GB" dirty="0" smtClean="0"/>
              <a:t>48R-54R.</a:t>
            </a:r>
          </a:p>
          <a:p>
            <a:r>
              <a:rPr lang="en-GB" dirty="0"/>
              <a:t>Wigham, S., Rodgers, J., South, M., McConachie, H., &amp; Freeston, M. (2015). The interplay between sensory processing abnormalities, intolerance of uncertainty, anxiety and restricted and repetitive behaviours in autism spectrum disorder. </a:t>
            </a:r>
            <a:r>
              <a:rPr lang="en-GB" i="1" dirty="0"/>
              <a:t>Journal of Autism and Developmental Disorders</a:t>
            </a:r>
            <a:r>
              <a:rPr lang="en-GB" dirty="0"/>
              <a:t>, </a:t>
            </a:r>
            <a:r>
              <a:rPr lang="en-GB" i="1" dirty="0"/>
              <a:t>45</a:t>
            </a:r>
            <a:r>
              <a:rPr lang="en-GB" dirty="0"/>
              <a:t>(4), 943-952.</a:t>
            </a:r>
            <a:endParaRPr lang="en-GB"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382</TotalTime>
  <Words>1135</Words>
  <Application>Microsoft Office PowerPoint</Application>
  <PresentationFormat>On-screen Show (4:3)</PresentationFormat>
  <Paragraphs>97</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Constantia</vt:lpstr>
      <vt:lpstr>Wingdings 2</vt:lpstr>
      <vt:lpstr>Flow</vt:lpstr>
      <vt:lpstr>Disorders of the sensory and perceptual systems</vt:lpstr>
      <vt:lpstr>Sensory System Affected by Sensory Processing Disorder</vt:lpstr>
      <vt:lpstr>Perceptual Processing Affected by Sensory Processing Disorder</vt:lpstr>
      <vt:lpstr>Analysis of Sensory Processing Disorder From Top-Down Perspectives</vt:lpstr>
      <vt:lpstr>Analysis of Sensory Processing Disorder from Bottom-Up Perspectives</vt:lpstr>
      <vt:lpstr>Appropriate Approach for Viewing Sensory Processing Disorder(top-down or bottom-up)</vt:lpstr>
      <vt:lpstr>Etiology of Sensory Processing Disorder</vt:lpstr>
      <vt:lpstr>Coping Strategies and Treatment</vt:lpstr>
      <vt:lpstr>Related and/or Co-occurring Disorders</vt:lpstr>
      <vt:lpstr>Psychological Impact of the Disorder</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Disorders of the sensory and perceptual systems</dc:title>
  <dc:creator>mimi</dc:creator>
  <cp:lastModifiedBy>Windows User</cp:lastModifiedBy>
  <cp:revision>29</cp:revision>
  <dcterms:created xsi:type="dcterms:W3CDTF">2018-12-15T13:14:08Z</dcterms:created>
  <dcterms:modified xsi:type="dcterms:W3CDTF">2018-12-16T01:04:22Z</dcterms:modified>
</cp:coreProperties>
</file>